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Source Code Pro"/>
      <p:regular r:id="rId18"/>
      <p:bold r:id="rId19"/>
      <p:italic r:id="rId20"/>
      <p:boldItalic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italic.fntdata"/><Relationship Id="rId11" Type="http://schemas.openxmlformats.org/officeDocument/2006/relationships/slide" Target="slides/slide6.xml"/><Relationship Id="rId22" Type="http://schemas.openxmlformats.org/officeDocument/2006/relationships/font" Target="fonts/Oswald-regular.fntdata"/><Relationship Id="rId10" Type="http://schemas.openxmlformats.org/officeDocument/2006/relationships/slide" Target="slides/slide5.xml"/><Relationship Id="rId21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swa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.fntdata"/><Relationship Id="rId6" Type="http://schemas.openxmlformats.org/officeDocument/2006/relationships/slide" Target="slides/slide1.xml"/><Relationship Id="rId18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9725bd030_0_27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9725bd030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9725bd030_0_28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9725bd030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9725bd030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9725bd0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9725bd03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9725bd03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9725bd030_0_25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9725bd030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9725bd030_0_2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9725bd030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9725bd030_0_28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9725bd030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6.png"/><Relationship Id="rId5" Type="http://schemas.openxmlformats.org/officeDocument/2006/relationships/image" Target="../media/image8.jpg"/><Relationship Id="rId6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jp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0.png"/><Relationship Id="rId7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Ивашкин Роман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Дипломный проект по курсу Python-разработчик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Django testing</a:t>
            </a:r>
            <a:endParaRPr sz="3600"/>
          </a:p>
        </p:txBody>
      </p:sp>
      <p:sp>
        <p:nvSpPr>
          <p:cNvPr id="155" name="Google Shape;155;p22"/>
          <p:cNvSpPr txBox="1"/>
          <p:nvPr>
            <p:ph idx="1" type="body"/>
          </p:nvPr>
        </p:nvSpPr>
        <p:spPr>
          <a:xfrm>
            <a:off x="4877475" y="1275625"/>
            <a:ext cx="3981900" cy="3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/>
              <a:t>Тестирование кода с генерацией данных от Mixer</a:t>
            </a:r>
            <a:r>
              <a:rPr b="1" lang="ru" sz="1600"/>
              <a:t>:</a:t>
            </a:r>
            <a:endParaRPr b="1" sz="1600"/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/>
              <a:t>Mixer самостоятельно генерирует данные для заполнения полей модели</a:t>
            </a:r>
            <a:r>
              <a:rPr lang="ru" sz="1400"/>
              <a:t>;</a:t>
            </a:r>
            <a:endParaRPr sz="1400"/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/>
              <a:t>для тестов Mixer поднимает отдельный экземпляр СУБД, не затрагивая продакшн данные;</a:t>
            </a:r>
            <a:endParaRPr sz="1400"/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/>
              <a:t>в остальном доступен весь функционал тестирования.</a:t>
            </a:r>
            <a:endParaRPr sz="1400"/>
          </a:p>
        </p:txBody>
      </p:sp>
      <p:pic>
        <p:nvPicPr>
          <p:cNvPr id="156" name="Google Shape;156;p22"/>
          <p:cNvPicPr preferRelativeResize="0"/>
          <p:nvPr/>
        </p:nvPicPr>
        <p:blipFill rotWithShape="1">
          <a:blip r:embed="rId3">
            <a:alphaModFix/>
          </a:blip>
          <a:srcRect b="0" l="7555" r="7547" t="0"/>
          <a:stretch/>
        </p:blipFill>
        <p:spPr>
          <a:xfrm>
            <a:off x="0" y="0"/>
            <a:ext cx="4572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1" name="Google Shape;161;p23"/>
          <p:cNvCxnSpPr/>
          <p:nvPr/>
        </p:nvCxnSpPr>
        <p:spPr>
          <a:xfrm flipH="1" rot="10800000">
            <a:off x="433425" y="3694283"/>
            <a:ext cx="8196900" cy="300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2" name="Google Shape;162;p23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100">
                <a:solidFill>
                  <a:srgbClr val="000000"/>
                </a:solidFill>
              </a:rPr>
              <a:t>Развертывание системы</a:t>
            </a:r>
            <a:endParaRPr b="1" sz="2100">
              <a:solidFill>
                <a:srgbClr val="000000"/>
              </a:solidFill>
            </a:endParaRPr>
          </a:p>
        </p:txBody>
      </p:sp>
      <p:sp>
        <p:nvSpPr>
          <p:cNvPr id="163" name="Google Shape;163;p23"/>
          <p:cNvSpPr txBox="1"/>
          <p:nvPr>
            <p:ph idx="4294967295" type="body"/>
          </p:nvPr>
        </p:nvSpPr>
        <p:spPr>
          <a:xfrm>
            <a:off x="318850" y="4228050"/>
            <a:ext cx="83631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/>
              <a:t>При развертывание проект на linux сервере </a:t>
            </a:r>
            <a:r>
              <a:rPr lang="ru" sz="1200"/>
              <a:t>использовались</a:t>
            </a:r>
            <a:r>
              <a:rPr lang="ru" sz="1200"/>
              <a:t> Postgre SQL, Gunicorn, Nginx</a:t>
            </a:r>
            <a:endParaRPr sz="1200"/>
          </a:p>
        </p:txBody>
      </p:sp>
      <p:pic>
        <p:nvPicPr>
          <p:cNvPr id="164" name="Google Shape;16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3475"/>
            <a:ext cx="8839200" cy="2121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/>
          <p:nvPr>
            <p:ph type="title"/>
          </p:nvPr>
        </p:nvSpPr>
        <p:spPr>
          <a:xfrm>
            <a:off x="86475" y="1044800"/>
            <a:ext cx="4224300" cy="30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Планы по дальнейшему развитию проекта</a:t>
            </a:r>
            <a:endParaRPr/>
          </a:p>
        </p:txBody>
      </p:sp>
      <p:sp>
        <p:nvSpPr>
          <p:cNvPr id="170" name="Google Shape;170;p24"/>
          <p:cNvSpPr txBox="1"/>
          <p:nvPr>
            <p:ph idx="2" type="body"/>
          </p:nvPr>
        </p:nvSpPr>
        <p:spPr>
          <a:xfrm>
            <a:off x="4755325" y="724200"/>
            <a:ext cx="4272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Интерфейс для обучения нейросетей, классических алгоримов на пользовательских датасетах.</a:t>
            </a:r>
            <a:endParaRPr b="1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Интерфейс для статистического анализа проведенных пользователем расчетов.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 выборе темы дипломного проекта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ходе прохождения курса Python-разработчик, мною было создано несколько приложений: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консольное приложение (игра Лото);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web приложение (парсинг вакансий сайта HH.ru);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Telegram-bot (парсинг новостей сайта RBC.ru);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web приложение (сайт на Django, реализующий клиент-серверное приложение для чтения, хранения информации о машинном обучении).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Выбор [Django]</a:t>
            </a:r>
            <a:endParaRPr sz="3600"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4877475" y="1275625"/>
            <a:ext cx="3981900" cy="11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/>
              <a:t>Стэк технологий</a:t>
            </a:r>
            <a:endParaRPr b="1" sz="1600"/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Позволяет прокачать навыки во всех современных ИТ технологиях (ORM, Relational database, Python, MVC)</a:t>
            </a:r>
            <a:endParaRPr sz="1400"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4877475" y="2503525"/>
            <a:ext cx="3981900" cy="11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/>
              <a:t>Состоявшийся framework</a:t>
            </a:r>
            <a:endParaRPr b="1" sz="16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Множество встроенных возможностей на все случаи жизни, обширное community, “взрослый”.</a:t>
            </a:r>
            <a:endParaRPr sz="1400"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4877475" y="3731424"/>
            <a:ext cx="3981900" cy="11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/>
              <a:t>Востребован на рынке</a:t>
            </a:r>
            <a:endParaRPr b="1" sz="16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/>
              <a:t>Навыки разработки проектов позволяют найти работу на рынке труда.</a:t>
            </a:r>
            <a:endParaRPr sz="1400"/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3">
            <a:alphaModFix/>
          </a:blip>
          <a:srcRect b="4995" l="0" r="0" t="5004"/>
          <a:stretch/>
        </p:blipFill>
        <p:spPr>
          <a:xfrm>
            <a:off x="0" y="0"/>
            <a:ext cx="4572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0700"/>
            <a:ext cx="3382200" cy="94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База данных для проектов по машинному обучению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618200"/>
            <a:ext cx="32181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Практическая польза системы:</a:t>
            </a:r>
            <a:endParaRPr/>
          </a:p>
          <a:p>
            <a:pPr indent="-304800" lvl="0" marL="269999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ru"/>
              <a:t>сбор информации в одном месте;</a:t>
            </a:r>
            <a:endParaRPr/>
          </a:p>
          <a:p>
            <a:pPr indent="-304800" lvl="0" marL="269999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ru"/>
              <a:t>информация доступна на любом устройстве;</a:t>
            </a:r>
            <a:endParaRPr/>
          </a:p>
          <a:p>
            <a:pPr indent="-304800" lvl="0" marL="269999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ru"/>
              <a:t>доступ заинтересованных пользователей</a:t>
            </a:r>
            <a:endParaRPr/>
          </a:p>
          <a:p>
            <a:pPr indent="-304800" lvl="0" marL="269999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ru"/>
              <a:t>api интерфейс.</a:t>
            </a:r>
            <a:endParaRPr/>
          </a:p>
        </p:txBody>
      </p:sp>
      <p:pic>
        <p:nvPicPr>
          <p:cNvPr descr="Открытый ноутбук Chromebook"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 rotWithShape="1">
          <a:blip r:embed="rId4">
            <a:alphaModFix/>
          </a:blip>
          <a:srcRect b="0" l="7147" r="7147" t="0"/>
          <a:stretch/>
        </p:blipFill>
        <p:spPr>
          <a:xfrm>
            <a:off x="4131700" y="978250"/>
            <a:ext cx="4142051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Черный смартфон в вертикальной ориентации"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6">
            <a:alphaModFix/>
          </a:blip>
          <a:srcRect b="8976" l="0" r="0" t="8976"/>
          <a:stretch/>
        </p:blipFill>
        <p:spPr>
          <a:xfrm>
            <a:off x="7269175" y="1858795"/>
            <a:ext cx="1514676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830400" y="263214"/>
            <a:ext cx="76884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Основные компоненты проекта</a:t>
            </a:r>
            <a:endParaRPr sz="1000"/>
          </a:p>
        </p:txBody>
      </p:sp>
      <p:pic>
        <p:nvPicPr>
          <p:cNvPr id="94" name="Google Shape;94;p17"/>
          <p:cNvPicPr preferRelativeResize="0"/>
          <p:nvPr/>
        </p:nvPicPr>
        <p:blipFill rotWithShape="1">
          <a:blip r:embed="rId3">
            <a:alphaModFix/>
          </a:blip>
          <a:srcRect b="0" l="4841" r="4841" t="0"/>
          <a:stretch/>
        </p:blipFill>
        <p:spPr>
          <a:xfrm>
            <a:off x="761350" y="2470905"/>
            <a:ext cx="2501199" cy="12678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" name="Google Shape;95;p17"/>
          <p:cNvGrpSpPr/>
          <p:nvPr/>
        </p:nvGrpSpPr>
        <p:grpSpPr>
          <a:xfrm>
            <a:off x="761350" y="3654321"/>
            <a:ext cx="2501700" cy="1353953"/>
            <a:chOff x="830400" y="3274596"/>
            <a:chExt cx="2501700" cy="1353953"/>
          </a:xfrm>
        </p:grpSpPr>
        <p:sp>
          <p:nvSpPr>
            <p:cNvPr id="96" name="Google Shape;96;p17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7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17"/>
          <p:cNvSpPr txBox="1"/>
          <p:nvPr>
            <p:ph type="title"/>
          </p:nvPr>
        </p:nvSpPr>
        <p:spPr>
          <a:xfrm>
            <a:off x="898478" y="3835203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Python 3.8</a:t>
            </a:r>
            <a:endParaRPr sz="1000"/>
          </a:p>
        </p:txBody>
      </p:sp>
      <p:sp>
        <p:nvSpPr>
          <p:cNvPr id="99" name="Google Shape;99;p17"/>
          <p:cNvSpPr txBox="1"/>
          <p:nvPr>
            <p:ph idx="4294967295" type="body"/>
          </p:nvPr>
        </p:nvSpPr>
        <p:spPr>
          <a:xfrm>
            <a:off x="898478" y="4265380"/>
            <a:ext cx="22383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/>
              <a:t>Проект полностью реализован на Python. </a:t>
            </a:r>
            <a:endParaRPr sz="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pic>
        <p:nvPicPr>
          <p:cNvPr id="100" name="Google Shape;100;p17"/>
          <p:cNvPicPr preferRelativeResize="0"/>
          <p:nvPr/>
        </p:nvPicPr>
        <p:blipFill rotWithShape="1">
          <a:blip r:embed="rId4">
            <a:alphaModFix/>
          </a:blip>
          <a:srcRect b="1181" l="0" r="0" t="1191"/>
          <a:stretch/>
        </p:blipFill>
        <p:spPr>
          <a:xfrm>
            <a:off x="3263817" y="3738738"/>
            <a:ext cx="2501197" cy="12678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7"/>
          <p:cNvGrpSpPr/>
          <p:nvPr/>
        </p:nvGrpSpPr>
        <p:grpSpPr>
          <a:xfrm flipH="1" rot="10800000">
            <a:off x="3263817" y="2470896"/>
            <a:ext cx="2501700" cy="1353953"/>
            <a:chOff x="830400" y="3274596"/>
            <a:chExt cx="2501700" cy="1353953"/>
          </a:xfrm>
        </p:grpSpPr>
        <p:sp>
          <p:nvSpPr>
            <p:cNvPr id="102" name="Google Shape;102;p17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7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17"/>
          <p:cNvSpPr txBox="1"/>
          <p:nvPr>
            <p:ph type="title"/>
          </p:nvPr>
        </p:nvSpPr>
        <p:spPr>
          <a:xfrm>
            <a:off x="3395253" y="2555967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Django 3.0.3</a:t>
            </a:r>
            <a:endParaRPr sz="1000"/>
          </a:p>
        </p:txBody>
      </p:sp>
      <p:sp>
        <p:nvSpPr>
          <p:cNvPr id="105" name="Google Shape;105;p17"/>
          <p:cNvSpPr txBox="1"/>
          <p:nvPr>
            <p:ph idx="4294967295" type="body"/>
          </p:nvPr>
        </p:nvSpPr>
        <p:spPr>
          <a:xfrm>
            <a:off x="3395253" y="2986144"/>
            <a:ext cx="22383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/>
              <a:t>В качестве web-framework’а задействован Django, для реализации API использован Django REST Framework.</a:t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pic>
        <p:nvPicPr>
          <p:cNvPr id="106" name="Google Shape;106;p17"/>
          <p:cNvPicPr preferRelativeResize="0"/>
          <p:nvPr/>
        </p:nvPicPr>
        <p:blipFill rotWithShape="1">
          <a:blip r:embed="rId5">
            <a:alphaModFix/>
          </a:blip>
          <a:srcRect b="0" l="680" r="680" t="0"/>
          <a:stretch/>
        </p:blipFill>
        <p:spPr>
          <a:xfrm>
            <a:off x="5763541" y="2470900"/>
            <a:ext cx="2501198" cy="12678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7"/>
          <p:cNvGrpSpPr/>
          <p:nvPr/>
        </p:nvGrpSpPr>
        <p:grpSpPr>
          <a:xfrm>
            <a:off x="5763541" y="3654321"/>
            <a:ext cx="2501700" cy="1353953"/>
            <a:chOff x="830400" y="3274596"/>
            <a:chExt cx="2501700" cy="1353953"/>
          </a:xfrm>
        </p:grpSpPr>
        <p:sp>
          <p:nvSpPr>
            <p:cNvPr id="108" name="Google Shape;108;p17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17"/>
          <p:cNvSpPr txBox="1"/>
          <p:nvPr>
            <p:ph type="title"/>
          </p:nvPr>
        </p:nvSpPr>
        <p:spPr>
          <a:xfrm>
            <a:off x="5891928" y="3835203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/>
              <a:t>Postgre SQL 11</a:t>
            </a:r>
            <a:r>
              <a:rPr lang="ru" sz="1000"/>
              <a:t> </a:t>
            </a:r>
            <a:endParaRPr sz="1000"/>
          </a:p>
        </p:txBody>
      </p:sp>
      <p:sp>
        <p:nvSpPr>
          <p:cNvPr id="111" name="Google Shape;111;p17"/>
          <p:cNvSpPr txBox="1"/>
          <p:nvPr>
            <p:ph idx="4294967295" type="body"/>
          </p:nvPr>
        </p:nvSpPr>
        <p:spPr>
          <a:xfrm>
            <a:off x="5891928" y="4265380"/>
            <a:ext cx="22383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/>
              <a:t>В для хранения информации применена СУБД PostgreSQL 11.</a:t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43215" y="1203049"/>
            <a:ext cx="2535723" cy="126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18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8" name="Google Shape;118;p18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9" name="Google Shape;119;p18"/>
          <p:cNvPicPr preferRelativeResize="0"/>
          <p:nvPr/>
        </p:nvPicPr>
        <p:blipFill rotWithShape="1">
          <a:blip r:embed="rId3">
            <a:alphaModFix/>
          </a:blip>
          <a:srcRect b="0" l="5414" r="2504" t="0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 rotWithShape="1">
          <a:blip r:embed="rId4">
            <a:alphaModFix/>
          </a:blip>
          <a:srcRect b="0" l="1512" r="1512" t="0"/>
          <a:stretch/>
        </p:blipFill>
        <p:spPr>
          <a:xfrm>
            <a:off x="425023" y="397950"/>
            <a:ext cx="3890970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 rotWithShape="1">
          <a:blip r:embed="rId5">
            <a:alphaModFix/>
          </a:blip>
          <a:srcRect b="5261" l="0" r="0" t="5252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 rotWithShape="1">
          <a:blip r:embed="rId6">
            <a:alphaModFix/>
          </a:blip>
          <a:srcRect b="0" l="25162" r="25157" t="0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100">
                <a:solidFill>
                  <a:srgbClr val="000000"/>
                </a:solidFill>
              </a:rPr>
              <a:t>Просмотр информации</a:t>
            </a:r>
            <a:endParaRPr b="1" sz="2100">
              <a:solidFill>
                <a:srgbClr val="000000"/>
              </a:solidFill>
            </a:endParaRPr>
          </a:p>
        </p:txBody>
      </p:sp>
      <p:sp>
        <p:nvSpPr>
          <p:cNvPr id="124" name="Google Shape;124;p18"/>
          <p:cNvSpPr txBox="1"/>
          <p:nvPr>
            <p:ph idx="4294967295" type="body"/>
          </p:nvPr>
        </p:nvSpPr>
        <p:spPr>
          <a:xfrm>
            <a:off x="318850" y="4228050"/>
            <a:ext cx="39999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/>
              <a:t>Реализован просмотр (html) информации, хранящейся в БД с использованием пагинации.</a:t>
            </a:r>
            <a:endParaRPr sz="1200"/>
          </a:p>
        </p:txBody>
      </p:sp>
      <p:pic>
        <p:nvPicPr>
          <p:cNvPr id="125" name="Google Shape;125;p18"/>
          <p:cNvPicPr preferRelativeResize="0"/>
          <p:nvPr/>
        </p:nvPicPr>
        <p:blipFill rotWithShape="1">
          <a:blip r:embed="rId7">
            <a:alphaModFix/>
          </a:blip>
          <a:srcRect b="11059" l="0" r="0" t="11059"/>
          <a:stretch/>
        </p:blipFill>
        <p:spPr>
          <a:xfrm>
            <a:off x="4941300" y="408675"/>
            <a:ext cx="3891000" cy="304657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100">
                <a:solidFill>
                  <a:srgbClr val="000000"/>
                </a:solidFill>
              </a:rPr>
              <a:t>Добавление информации</a:t>
            </a:r>
            <a:endParaRPr b="1" sz="2100">
              <a:solidFill>
                <a:srgbClr val="000000"/>
              </a:solidFill>
            </a:endParaRPr>
          </a:p>
        </p:txBody>
      </p:sp>
      <p:sp>
        <p:nvSpPr>
          <p:cNvPr id="127" name="Google Shape;127;p18"/>
          <p:cNvSpPr txBox="1"/>
          <p:nvPr>
            <p:ph idx="4294967295" type="body"/>
          </p:nvPr>
        </p:nvSpPr>
        <p:spPr>
          <a:xfrm>
            <a:off x="4755325" y="4228050"/>
            <a:ext cx="42027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Разработана форма добавления информации в БД (только от авторизованных пользователей)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Google Shape;132;p19"/>
          <p:cNvCxnSpPr/>
          <p:nvPr/>
        </p:nvCxnSpPr>
        <p:spPr>
          <a:xfrm flipH="1" rot="10800000">
            <a:off x="433425" y="3694283"/>
            <a:ext cx="8196900" cy="300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3" name="Google Shape;133;p19"/>
          <p:cNvPicPr preferRelativeResize="0"/>
          <p:nvPr/>
        </p:nvPicPr>
        <p:blipFill rotWithShape="1">
          <a:blip r:embed="rId3">
            <a:alphaModFix/>
          </a:blip>
          <a:srcRect b="0" l="4329" r="4338" t="0"/>
          <a:stretch/>
        </p:blipFill>
        <p:spPr>
          <a:xfrm>
            <a:off x="425025" y="397950"/>
            <a:ext cx="8256948" cy="2925174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9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100">
                <a:solidFill>
                  <a:srgbClr val="000000"/>
                </a:solidFill>
              </a:rPr>
              <a:t>API интерфейс</a:t>
            </a:r>
            <a:endParaRPr b="1" sz="2100">
              <a:solidFill>
                <a:srgbClr val="000000"/>
              </a:solidFill>
            </a:endParaRPr>
          </a:p>
        </p:txBody>
      </p:sp>
      <p:sp>
        <p:nvSpPr>
          <p:cNvPr id="135" name="Google Shape;135;p19"/>
          <p:cNvSpPr txBox="1"/>
          <p:nvPr>
            <p:ph idx="4294967295" type="body"/>
          </p:nvPr>
        </p:nvSpPr>
        <p:spPr>
          <a:xfrm>
            <a:off x="318850" y="4228050"/>
            <a:ext cx="83631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200"/>
              <a:t>Доступ к данным в БД реализован не только посредством просмотра html страниц, но также и через API.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Class Based View</a:t>
            </a:r>
            <a:endParaRPr sz="3600"/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4877475" y="1275625"/>
            <a:ext cx="3981900" cy="3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/>
              <a:t>Бонусы использования (все в одном “флаконе”):</a:t>
            </a:r>
            <a:endParaRPr b="1" sz="1600"/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/>
              <a:t>маппинг на объект через модель;</a:t>
            </a:r>
            <a:endParaRPr sz="1400"/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/>
              <a:t>использование ранее написанных форм;</a:t>
            </a:r>
            <a:endParaRPr sz="1400"/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/>
              <a:t>использование шаблонов html;</a:t>
            </a:r>
            <a:endParaRPr sz="1400"/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/>
              <a:t>управление доступом;</a:t>
            </a:r>
            <a:endParaRPr sz="1400"/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/>
              <a:t>редирект при успехе / неуспехе.</a:t>
            </a:r>
            <a:endParaRPr sz="1400"/>
          </a:p>
        </p:txBody>
      </p:sp>
      <p:pic>
        <p:nvPicPr>
          <p:cNvPr id="142" name="Google Shape;142;p20"/>
          <p:cNvPicPr preferRelativeResize="0"/>
          <p:nvPr/>
        </p:nvPicPr>
        <p:blipFill rotWithShape="1">
          <a:blip r:embed="rId3">
            <a:alphaModFix/>
          </a:blip>
          <a:srcRect b="0" l="4387" r="4387" t="0"/>
          <a:stretch/>
        </p:blipFill>
        <p:spPr>
          <a:xfrm>
            <a:off x="0" y="0"/>
            <a:ext cx="457200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Django Forms</a:t>
            </a:r>
            <a:endParaRPr sz="3600"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4877475" y="1275625"/>
            <a:ext cx="3981900" cy="3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/>
              <a:t>Использование форм позволяет</a:t>
            </a:r>
            <a:r>
              <a:rPr b="1" lang="ru" sz="1600"/>
              <a:t>:</a:t>
            </a:r>
            <a:endParaRPr b="1" sz="1600"/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/>
              <a:t>“отрисовать” модель на html странице в 1-2 строчки кода</a:t>
            </a:r>
            <a:r>
              <a:rPr lang="ru" sz="1400"/>
              <a:t>;</a:t>
            </a:r>
            <a:endParaRPr sz="1400"/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/>
              <a:t>при необходимости изменить методы формы, придать форме более “приятный вид”.</a:t>
            </a:r>
            <a:endParaRPr sz="1400"/>
          </a:p>
        </p:txBody>
      </p:sp>
      <p:pic>
        <p:nvPicPr>
          <p:cNvPr id="149" name="Google Shape;149;p21"/>
          <p:cNvPicPr preferRelativeResize="0"/>
          <p:nvPr/>
        </p:nvPicPr>
        <p:blipFill rotWithShape="1">
          <a:blip r:embed="rId3">
            <a:alphaModFix/>
          </a:blip>
          <a:srcRect b="0" l="1756" r="1746" t="0"/>
          <a:stretch/>
        </p:blipFill>
        <p:spPr>
          <a:xfrm>
            <a:off x="0" y="0"/>
            <a:ext cx="4572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